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94" r:id="rId3"/>
    <p:sldId id="298" r:id="rId4"/>
    <p:sldId id="295" r:id="rId5"/>
    <p:sldId id="297" r:id="rId6"/>
    <p:sldId id="302" r:id="rId7"/>
    <p:sldId id="299" r:id="rId8"/>
    <p:sldId id="300" r:id="rId9"/>
    <p:sldId id="301" r:id="rId10"/>
    <p:sldId id="280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A0"/>
    <a:srgbClr val="224098"/>
    <a:srgbClr val="20409A"/>
    <a:srgbClr val="263996"/>
    <a:srgbClr val="0F75BC"/>
    <a:srgbClr val="E5F6FF"/>
    <a:srgbClr val="D5F0FF"/>
    <a:srgbClr val="0086CE"/>
    <a:srgbClr val="008B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71E5EC-C690-4321-BFDC-EB8B4AF3D82D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D50D60-8EDD-40C8-9123-E80E46497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986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bg>
      <p:bgPr>
        <a:gradFill>
          <a:gsLst>
            <a:gs pos="0">
              <a:srgbClr val="D5F0FF"/>
            </a:gs>
            <a:gs pos="100000">
              <a:schemeClr val="bg1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ouse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44"/>
          <a:stretch/>
        </p:blipFill>
        <p:spPr>
          <a:xfrm>
            <a:off x="15512" y="3562656"/>
            <a:ext cx="12013582" cy="3295344"/>
          </a:xfrm>
          <a:prstGeom prst="rect">
            <a:avLst/>
          </a:prstGeom>
        </p:spPr>
      </p:pic>
      <p:sp>
        <p:nvSpPr>
          <p:cNvPr id="4" name="Дата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9789B5-3332-4A55-85A2-EDDA9E98F979}" type="datetime1">
              <a:rPr lang="ru-RU" smtClean="0"/>
              <a:t>05.11.2020</a:t>
            </a:fld>
            <a:endParaRPr lang="ru-RU"/>
          </a:p>
        </p:txBody>
      </p:sp>
      <p:sp>
        <p:nvSpPr>
          <p:cNvPr id="5" name="Нижний колонтитул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Header"/>
          <p:cNvSpPr>
            <a:spLocks noGrp="1"/>
          </p:cNvSpPr>
          <p:nvPr>
            <p:ph type="title" hasCustomPrompt="1"/>
          </p:nvPr>
        </p:nvSpPr>
        <p:spPr>
          <a:xfrm>
            <a:off x="4366819" y="2760335"/>
            <a:ext cx="7607531" cy="1325563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4000" b="1" baseline="0">
                <a:solidFill>
                  <a:srgbClr val="263996"/>
                </a:solidFill>
                <a:latin typeface="+mn-lt"/>
              </a:defRPr>
            </a:lvl1pPr>
          </a:lstStyle>
          <a:p>
            <a:r>
              <a:rPr lang="ru-RU" dirty="0">
                <a:latin typeface="+mn-lt"/>
              </a:rPr>
              <a:t>ФИНАЛ КОНКУРСА ПРОЕКТОВ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2020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A2E8A41-073D-4AC1-A6BD-1B7CC1C4C8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2520" b="20350"/>
          <a:stretch/>
        </p:blipFill>
        <p:spPr>
          <a:xfrm>
            <a:off x="8153400" y="252118"/>
            <a:ext cx="3771884" cy="665883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4A2B998F-05CA-4C99-8460-5E09AC83AA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9855" y="410458"/>
            <a:ext cx="2277398" cy="34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18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House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44"/>
          <a:stretch/>
        </p:blipFill>
        <p:spPr>
          <a:xfrm>
            <a:off x="15512" y="3562656"/>
            <a:ext cx="12013582" cy="3295344"/>
          </a:xfrm>
          <a:prstGeom prst="rect">
            <a:avLst/>
          </a:prstGeom>
        </p:spPr>
      </p:pic>
      <p:sp>
        <p:nvSpPr>
          <p:cNvPr id="4" name="Дата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8A77A7-5580-4153-9C78-E0FD3ECD1847}" type="datetime1">
              <a:rPr lang="ru-RU" smtClean="0"/>
              <a:t>05.11.2020</a:t>
            </a:fld>
            <a:endParaRPr lang="ru-RU"/>
          </a:p>
        </p:txBody>
      </p:sp>
      <p:sp>
        <p:nvSpPr>
          <p:cNvPr id="5" name="Нижний колонтитул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Header"/>
          <p:cNvSpPr>
            <a:spLocks noGrp="1"/>
          </p:cNvSpPr>
          <p:nvPr>
            <p:ph type="title" hasCustomPrompt="1"/>
          </p:nvPr>
        </p:nvSpPr>
        <p:spPr>
          <a:xfrm>
            <a:off x="545869" y="285989"/>
            <a:ext cx="8789517" cy="399811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2800" b="1">
                <a:solidFill>
                  <a:srgbClr val="263996"/>
                </a:solidFill>
                <a:latin typeface="+mn-lt"/>
              </a:defRPr>
            </a:lvl1pPr>
          </a:lstStyle>
          <a:p>
            <a:r>
              <a:rPr lang="ru-RU" dirty="0">
                <a:latin typeface="+mn-lt"/>
              </a:rPr>
              <a:t>Заголовок</a:t>
            </a:r>
            <a:endParaRPr lang="ru-RU" dirty="0"/>
          </a:p>
        </p:txBody>
      </p:sp>
      <p:sp>
        <p:nvSpPr>
          <p:cNvPr id="12" name="Decor"/>
          <p:cNvSpPr/>
          <p:nvPr userDrawn="1"/>
        </p:nvSpPr>
        <p:spPr>
          <a:xfrm rot="5400000">
            <a:off x="9142050" y="-1901906"/>
            <a:ext cx="36000" cy="5400000"/>
          </a:xfrm>
          <a:prstGeom prst="rect">
            <a:avLst/>
          </a:prstGeom>
          <a:gradFill>
            <a:gsLst>
              <a:gs pos="0">
                <a:srgbClr val="263996"/>
              </a:gs>
              <a:gs pos="100000">
                <a:srgbClr val="008BD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9" name="Decor"/>
          <p:cNvSpPr/>
          <p:nvPr userDrawn="1"/>
        </p:nvSpPr>
        <p:spPr>
          <a:xfrm rot="5400000">
            <a:off x="1190569" y="438094"/>
            <a:ext cx="36000" cy="720000"/>
          </a:xfrm>
          <a:prstGeom prst="rect">
            <a:avLst/>
          </a:prstGeom>
          <a:solidFill>
            <a:srgbClr val="008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Decor"/>
          <p:cNvSpPr/>
          <p:nvPr userDrawn="1"/>
        </p:nvSpPr>
        <p:spPr>
          <a:xfrm>
            <a:off x="-116423" y="2050473"/>
            <a:ext cx="12192000" cy="4807527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Decor"/>
          <p:cNvSpPr/>
          <p:nvPr userDrawn="1"/>
        </p:nvSpPr>
        <p:spPr>
          <a:xfrm>
            <a:off x="1568569" y="694392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7" name="Decor"/>
          <p:cNvSpPr/>
          <p:nvPr userDrawn="1"/>
        </p:nvSpPr>
        <p:spPr>
          <a:xfrm>
            <a:off x="6252647" y="694391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8" name="Decor"/>
          <p:cNvSpPr/>
          <p:nvPr userDrawn="1"/>
        </p:nvSpPr>
        <p:spPr>
          <a:xfrm>
            <a:off x="647715" y="694390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338C125-1643-4BED-B0CC-2E2F1C811D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6115" b="17430"/>
          <a:stretch/>
        </p:blipFill>
        <p:spPr>
          <a:xfrm>
            <a:off x="9978011" y="6301129"/>
            <a:ext cx="2097566" cy="43074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DF2B545-46D9-4581-9BB1-854F2ED4C17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69910" y="317451"/>
            <a:ext cx="1884330" cy="28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4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02623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7475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sv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10" Type="http://schemas.openxmlformats.org/officeDocument/2006/relationships/image" Target="../media/image24.sv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F6FF"/>
            </a:gs>
            <a:gs pos="100000">
              <a:schemeClr val="bg1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349886" y="1905202"/>
            <a:ext cx="7607531" cy="3476695"/>
          </a:xfrm>
        </p:spPr>
        <p:txBody>
          <a:bodyPr/>
          <a:lstStyle/>
          <a:p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Разработка умного увлажнителя</a:t>
            </a:r>
            <a:br>
              <a:rPr lang="ru-RU" dirty="0">
                <a:solidFill>
                  <a:schemeClr val="tx2">
                    <a:lumMod val="75000"/>
                  </a:schemeClr>
                </a:solidFill>
                <a:latin typeface="+mn-lt"/>
              </a:rPr>
            </a:br>
            <a:br>
              <a:rPr lang="ru-RU" dirty="0">
                <a:solidFill>
                  <a:schemeClr val="tx2">
                    <a:lumMod val="75000"/>
                  </a:schemeClr>
                </a:solidFill>
                <a:latin typeface="+mn-lt"/>
              </a:rPr>
            </a:br>
            <a:r>
              <a:rPr lang="ru-RU" sz="2000" b="1" dirty="0">
                <a:solidFill>
                  <a:schemeClr val="tx2">
                    <a:lumMod val="75000"/>
                  </a:schemeClr>
                </a:solidFill>
                <a:ea typeface="+mj-ea"/>
                <a:cs typeface="+mj-cs"/>
              </a:rPr>
              <a:t>Сахаров Владислав Игоревич</a:t>
            </a:r>
            <a:br>
              <a:rPr lang="ru-RU" sz="2000" b="1" dirty="0">
                <a:solidFill>
                  <a:schemeClr val="tx2">
                    <a:lumMod val="75000"/>
                  </a:schemeClr>
                </a:solidFill>
                <a:ea typeface="+mj-ea"/>
                <a:cs typeface="+mj-cs"/>
              </a:rPr>
            </a:br>
            <a:br>
              <a:rPr lang="ru-RU" sz="2000" b="1" dirty="0">
                <a:solidFill>
                  <a:schemeClr val="tx2">
                    <a:lumMod val="75000"/>
                  </a:schemeClr>
                </a:solidFill>
                <a:ea typeface="+mj-ea"/>
                <a:cs typeface="+mj-cs"/>
              </a:rPr>
            </a:br>
            <a:r>
              <a:rPr lang="ru-RU" sz="2000" b="1" dirty="0">
                <a:solidFill>
                  <a:schemeClr val="tx2">
                    <a:lumMod val="75000"/>
                  </a:schemeClr>
                </a:solidFill>
                <a:ea typeface="+mj-ea"/>
                <a:cs typeface="+mj-cs"/>
              </a:rPr>
              <a:t>Руководитель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ea typeface="+mj-ea"/>
                <a:cs typeface="+mj-cs"/>
              </a:rPr>
              <a:t>: </a:t>
            </a:r>
            <a:r>
              <a:rPr lang="ru-RU" sz="2000" b="1" dirty="0">
                <a:solidFill>
                  <a:schemeClr val="tx2">
                    <a:lumMod val="75000"/>
                  </a:schemeClr>
                </a:solidFill>
                <a:ea typeface="+mj-ea"/>
                <a:cs typeface="+mj-cs"/>
              </a:rPr>
              <a:t>Миронов Антон Николаевич</a:t>
            </a:r>
            <a:br>
              <a:rPr lang="ru-RU" sz="2000" dirty="0">
                <a:solidFill>
                  <a:schemeClr val="tx2">
                    <a:lumMod val="75000"/>
                  </a:schemeClr>
                </a:solidFill>
              </a:rPr>
            </a:br>
            <a:br>
              <a:rPr lang="ru-RU" sz="20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ru-RU" sz="2000" b="1" dirty="0">
                <a:solidFill>
                  <a:schemeClr val="tx2">
                    <a:lumMod val="75000"/>
                  </a:schemeClr>
                </a:solidFill>
                <a:ea typeface="+mj-ea"/>
                <a:cs typeface="+mj-cs"/>
              </a:rPr>
              <a:t>МИРЭА - Российский технологический университет</a:t>
            </a:r>
            <a:br>
              <a:rPr lang="ru-RU" sz="2000" dirty="0">
                <a:solidFill>
                  <a:schemeClr val="tx2">
                    <a:lumMod val="75000"/>
                  </a:schemeClr>
                </a:solidFill>
              </a:rPr>
            </a:br>
            <a:br>
              <a:rPr lang="ru-RU" sz="20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ru-RU" sz="2000" dirty="0">
                <a:solidFill>
                  <a:schemeClr val="tx2">
                    <a:lumMod val="75000"/>
                  </a:schemeClr>
                </a:solidFill>
              </a:rPr>
              <a:t>11.11.2020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982B24E-A609-438C-B68A-2305BBF59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1</a:t>
            </a:fld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3B44D1-A020-42D5-B6E8-636940EAB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886" y="258349"/>
            <a:ext cx="1489684" cy="164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83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E49DC45-F507-44B6-B6CA-B840B4580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8" name="Заголовок 3">
            <a:extLst>
              <a:ext uri="{FF2B5EF4-FFF2-40B4-BE49-F238E27FC236}">
                <a16:creationId xmlns:a16="http://schemas.microsoft.com/office/drawing/2014/main" id="{62901E10-4B2E-43EB-A009-C0C311E9E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2286" y="2057602"/>
            <a:ext cx="7607531" cy="3476695"/>
          </a:xfrm>
        </p:spPr>
        <p:txBody>
          <a:bodyPr/>
          <a:lstStyle/>
          <a:p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Разработка умного увлажнителя</a:t>
            </a:r>
            <a:br>
              <a:rPr lang="ru-RU" dirty="0">
                <a:solidFill>
                  <a:schemeClr val="tx2">
                    <a:lumMod val="75000"/>
                  </a:schemeClr>
                </a:solidFill>
                <a:latin typeface="+mn-lt"/>
              </a:rPr>
            </a:br>
            <a:br>
              <a:rPr lang="ru-RU" dirty="0">
                <a:solidFill>
                  <a:schemeClr val="tx2">
                    <a:lumMod val="75000"/>
                  </a:schemeClr>
                </a:solidFill>
                <a:latin typeface="+mn-lt"/>
              </a:rPr>
            </a:br>
            <a:r>
              <a:rPr lang="ru-RU" sz="2000" b="1" dirty="0">
                <a:solidFill>
                  <a:schemeClr val="tx2">
                    <a:lumMod val="75000"/>
                  </a:schemeClr>
                </a:solidFill>
                <a:ea typeface="+mj-ea"/>
                <a:cs typeface="+mj-cs"/>
              </a:rPr>
              <a:t>Сахаров Владислав Игоревич</a:t>
            </a:r>
            <a:br>
              <a:rPr lang="ru-RU" sz="2000" b="1" dirty="0">
                <a:solidFill>
                  <a:schemeClr val="tx2">
                    <a:lumMod val="75000"/>
                  </a:schemeClr>
                </a:solidFill>
                <a:ea typeface="+mj-ea"/>
                <a:cs typeface="+mj-cs"/>
              </a:rPr>
            </a:br>
            <a:br>
              <a:rPr lang="ru-RU" sz="2000" b="1" dirty="0">
                <a:solidFill>
                  <a:schemeClr val="tx2">
                    <a:lumMod val="75000"/>
                  </a:schemeClr>
                </a:solidFill>
                <a:ea typeface="+mj-ea"/>
                <a:cs typeface="+mj-cs"/>
              </a:rPr>
            </a:br>
            <a:r>
              <a:rPr lang="ru-RU" sz="2000" b="1" dirty="0">
                <a:solidFill>
                  <a:schemeClr val="tx2">
                    <a:lumMod val="75000"/>
                  </a:schemeClr>
                </a:solidFill>
                <a:ea typeface="+mj-ea"/>
                <a:cs typeface="+mj-cs"/>
              </a:rPr>
              <a:t>Руководитель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ea typeface="+mj-ea"/>
                <a:cs typeface="+mj-cs"/>
              </a:rPr>
              <a:t>: </a:t>
            </a:r>
            <a:r>
              <a:rPr lang="ru-RU" sz="2000" b="1" dirty="0">
                <a:solidFill>
                  <a:schemeClr val="tx2">
                    <a:lumMod val="75000"/>
                  </a:schemeClr>
                </a:solidFill>
                <a:ea typeface="+mj-ea"/>
                <a:cs typeface="+mj-cs"/>
              </a:rPr>
              <a:t>Миронов Антон Николаевич</a:t>
            </a:r>
            <a:br>
              <a:rPr lang="ru-RU" sz="2000" dirty="0">
                <a:solidFill>
                  <a:schemeClr val="tx2">
                    <a:lumMod val="75000"/>
                  </a:schemeClr>
                </a:solidFill>
              </a:rPr>
            </a:br>
            <a:br>
              <a:rPr lang="ru-RU" sz="20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ru-RU" sz="2000" b="1" dirty="0">
                <a:solidFill>
                  <a:schemeClr val="tx2">
                    <a:lumMod val="75000"/>
                  </a:schemeClr>
                </a:solidFill>
                <a:ea typeface="+mj-ea"/>
                <a:cs typeface="+mj-cs"/>
              </a:rPr>
              <a:t>МИРЭА - Российский технологический университет</a:t>
            </a:r>
            <a:br>
              <a:rPr lang="ru-RU" sz="2000" dirty="0">
                <a:solidFill>
                  <a:schemeClr val="tx2">
                    <a:lumMod val="75000"/>
                  </a:schemeClr>
                </a:solidFill>
              </a:rPr>
            </a:br>
            <a:br>
              <a:rPr lang="ru-RU" sz="20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ru-RU" sz="2000" dirty="0">
                <a:solidFill>
                  <a:schemeClr val="tx2">
                    <a:lumMod val="75000"/>
                  </a:schemeClr>
                </a:solidFill>
              </a:rPr>
              <a:t>11.11.2020</a:t>
            </a:r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097DCF8C-D1B2-425B-8EA0-D3722B225B5B}"/>
              </a:ext>
            </a:extLst>
          </p:cNvPr>
          <p:cNvSpPr txBox="1">
            <a:spLocks/>
          </p:cNvSpPr>
          <p:nvPr/>
        </p:nvSpPr>
        <p:spPr>
          <a:xfrm>
            <a:off x="9178636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03D7FF-FE66-4EA7-AA30-EF9B58C5C9E3}" type="slidenum">
              <a:rPr lang="ru-RU" smtClean="0"/>
              <a:pPr/>
              <a:t>10</a:t>
            </a:fld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4C52EF-4CAD-406C-AE57-D88092479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286" y="259722"/>
            <a:ext cx="1489684" cy="164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939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617F32C-9698-4156-A675-4FFE3478B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2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B537212-55B0-420D-B224-278AE4F78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E73F617-E0AC-4600-B337-B1CC89E23A29}"/>
              </a:ext>
            </a:extLst>
          </p:cNvPr>
          <p:cNvSpPr/>
          <p:nvPr/>
        </p:nvSpPr>
        <p:spPr>
          <a:xfrm>
            <a:off x="5635025" y="1734692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/>
              <a:t>Существует множество различных увлажнителей, однако, у большинства из них есть следующие недостатки</a:t>
            </a:r>
            <a:r>
              <a:rPr lang="en-US" dirty="0"/>
              <a:t>:</a:t>
            </a:r>
            <a:endParaRPr lang="ru-RU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Нет возможности дистанционного и централизованного управления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Отсутствует обратная связь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Отсутствует выбор интенсивности увлажнения и поддержания влажности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Не поддерживается интеграция с «умным домом»</a:t>
            </a:r>
            <a:endParaRPr lang="en-US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Датчик влажности отсутствует или установлен на самом устройстве, что делает сбор данных некорректным</a:t>
            </a:r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ru-RU" dirty="0"/>
          </a:p>
          <a:p>
            <a:pPr algn="just"/>
            <a:endParaRPr lang="ru-RU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37C4D40B-52DD-4BEE-A302-C9EF7152B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66" y="3895246"/>
            <a:ext cx="3691655" cy="246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avatars.mds.yandex.net/get-pdb/228251/8a2bda75-6c9e-4d56-8a42-40db3f2faa94/s1200?webp=false">
            <a:extLst>
              <a:ext uri="{FF2B5EF4-FFF2-40B4-BE49-F238E27FC236}">
                <a16:creationId xmlns:a16="http://schemas.microsoft.com/office/drawing/2014/main" id="{8CEEF889-FDBB-4E90-9D4F-177E3D2D8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66" y="1123435"/>
            <a:ext cx="3691656" cy="246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383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F1B6B90-15AD-4BE9-90B7-9B3F12C10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E337B84-4FEF-4040-8132-50546639B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РЕШЕНИЯ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F516F4-70CC-4785-8FBE-748C0F7A9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87" y="1660327"/>
            <a:ext cx="5700110" cy="49116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20756F-0847-4B84-91AD-FFB4518E4AA4}"/>
              </a:ext>
            </a:extLst>
          </p:cNvPr>
          <p:cNvSpPr txBox="1"/>
          <p:nvPr/>
        </p:nvSpPr>
        <p:spPr>
          <a:xfrm>
            <a:off x="6969967" y="1530220"/>
            <a:ext cx="4676164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Серверное ПО находится в </a:t>
            </a:r>
            <a:r>
              <a:rPr lang="en-US" dirty="0"/>
              <a:t>Docker </a:t>
            </a:r>
            <a:r>
              <a:rPr lang="ru-RU" dirty="0"/>
              <a:t>контейнере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В планах перевести серверное ПО на устаревший смартфон как в </a:t>
            </a:r>
            <a:r>
              <a:rPr lang="en-US" dirty="0"/>
              <a:t>Upcycling Kit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B7457-B3F9-4B93-ABAD-4078894509BA}"/>
              </a:ext>
            </a:extLst>
          </p:cNvPr>
          <p:cNvSpPr txBox="1"/>
          <p:nvPr/>
        </p:nvSpPr>
        <p:spPr>
          <a:xfrm>
            <a:off x="2498333" y="803731"/>
            <a:ext cx="277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Высокоуровневое </a:t>
            </a:r>
            <a:r>
              <a:rPr lang="en-US" dirty="0"/>
              <a:t>API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243FED-B5C8-407A-93DD-59EB9B7E7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124" y="1088827"/>
            <a:ext cx="4000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07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5200A64-A030-453B-B1FC-CBF4464A1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96D4F4E-309D-4817-BB52-942D2973D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НАШЕ РЕШЕНИЕ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07A9E88-700F-43A4-A0D9-79E70CC5C401}"/>
              </a:ext>
            </a:extLst>
          </p:cNvPr>
          <p:cNvSpPr/>
          <p:nvPr/>
        </p:nvSpPr>
        <p:spPr>
          <a:xfrm>
            <a:off x="7371184" y="1284994"/>
            <a:ext cx="428490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Возможно управление как через пульт ДУ, так и через мобильное приложение или веб-сайт</a:t>
            </a:r>
            <a:endParaRPr lang="en-US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Наше решение интегрируется в любую систему умного дома, такую как </a:t>
            </a:r>
            <a:r>
              <a:rPr lang="en-US" dirty="0"/>
              <a:t>SmartThings, Home Assistant, Home Kit</a:t>
            </a:r>
            <a:endParaRPr lang="ru-RU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Имеется возможность оживить свое нефункционирующее устройство</a:t>
            </a:r>
          </a:p>
          <a:p>
            <a:pPr algn="just"/>
            <a:endParaRPr lang="ru-RU" dirty="0"/>
          </a:p>
        </p:txBody>
      </p:sp>
      <p:pic>
        <p:nvPicPr>
          <p:cNvPr id="7" name="Picture 2" descr="https://addmeto.cc/i/p/28736360c64d351ba135625c0854741c">
            <a:extLst>
              <a:ext uri="{FF2B5EF4-FFF2-40B4-BE49-F238E27FC236}">
                <a16:creationId xmlns:a16="http://schemas.microsoft.com/office/drawing/2014/main" id="{D8E9D616-9D42-463C-AAC8-8FB3DAB51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049" y="2221371"/>
            <a:ext cx="1315400" cy="131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irobot52.ru/wa-data/public/shop/products/10/07/710/images/1811/1811.750.jpg">
            <a:extLst>
              <a:ext uri="{FF2B5EF4-FFF2-40B4-BE49-F238E27FC236}">
                <a16:creationId xmlns:a16="http://schemas.microsoft.com/office/drawing/2014/main" id="{EA4E28DF-4BA4-41A8-A680-29B97D28F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21" y="3866110"/>
            <a:ext cx="2299669" cy="229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2" descr="SmartThings">
            <a:extLst>
              <a:ext uri="{FF2B5EF4-FFF2-40B4-BE49-F238E27FC236}">
                <a16:creationId xmlns:a16="http://schemas.microsoft.com/office/drawing/2014/main" id="{11CA9588-A7B7-44F3-867E-CB71E4E644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38123" y="327239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3E6DAD3B-5F1A-461A-9A91-F762A22EE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234" y="161093"/>
            <a:ext cx="3489029" cy="245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Рисунок 14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10949710-E0D3-4C6D-A60F-D86CFC1D8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577" y="3866110"/>
            <a:ext cx="3054162" cy="2290621"/>
          </a:xfrm>
          <a:prstGeom prst="rect">
            <a:avLst/>
          </a:prstGeom>
        </p:spPr>
      </p:pic>
      <p:pic>
        <p:nvPicPr>
          <p:cNvPr id="6" name="Рисунок 5" descr="Стрелка вниз">
            <a:extLst>
              <a:ext uri="{FF2B5EF4-FFF2-40B4-BE49-F238E27FC236}">
                <a16:creationId xmlns:a16="http://schemas.microsoft.com/office/drawing/2014/main" id="{B9DA14BE-C0B9-429B-96DA-8AFC95F321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30867" y="1758118"/>
            <a:ext cx="475764" cy="475764"/>
          </a:xfrm>
          <a:prstGeom prst="rect">
            <a:avLst/>
          </a:prstGeom>
        </p:spPr>
      </p:pic>
      <p:pic>
        <p:nvPicPr>
          <p:cNvPr id="8" name="Рисунок 7" descr="Стрелка вниз">
            <a:extLst>
              <a:ext uri="{FF2B5EF4-FFF2-40B4-BE49-F238E27FC236}">
                <a16:creationId xmlns:a16="http://schemas.microsoft.com/office/drawing/2014/main" id="{4868CA41-351E-4288-A8BB-0EF09DCBC8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731572">
            <a:off x="4124580" y="3394808"/>
            <a:ext cx="475764" cy="475764"/>
          </a:xfrm>
          <a:prstGeom prst="rect">
            <a:avLst/>
          </a:prstGeom>
        </p:spPr>
      </p:pic>
      <p:pic>
        <p:nvPicPr>
          <p:cNvPr id="10" name="Рисунок 9" descr="Стрелка вниз">
            <a:extLst>
              <a:ext uri="{FF2B5EF4-FFF2-40B4-BE49-F238E27FC236}">
                <a16:creationId xmlns:a16="http://schemas.microsoft.com/office/drawing/2014/main" id="{8EA3AA8B-2E22-4B56-BF3D-92DBB8AF78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620177">
            <a:off x="2036199" y="3441864"/>
            <a:ext cx="475764" cy="4757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892BB36-952E-4CC8-B903-DF54689310B4}"/>
              </a:ext>
            </a:extLst>
          </p:cNvPr>
          <p:cNvSpPr txBox="1"/>
          <p:nvPr/>
        </p:nvSpPr>
        <p:spPr>
          <a:xfrm>
            <a:off x="678821" y="6352143"/>
            <a:ext cx="2299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Увлажнитель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BF171B-9F41-4321-8FF6-E8F23F8DF093}"/>
              </a:ext>
            </a:extLst>
          </p:cNvPr>
          <p:cNvSpPr txBox="1"/>
          <p:nvPr/>
        </p:nvSpPr>
        <p:spPr>
          <a:xfrm>
            <a:off x="4105557" y="6260982"/>
            <a:ext cx="2986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Измерительный модуль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F31277C-8067-42FA-8868-0499420EE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30" y="1892507"/>
            <a:ext cx="1361881" cy="136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Рисунок 18" descr="Стрелка вниз">
            <a:extLst>
              <a:ext uri="{FF2B5EF4-FFF2-40B4-BE49-F238E27FC236}">
                <a16:creationId xmlns:a16="http://schemas.microsoft.com/office/drawing/2014/main" id="{79D46D43-D11B-4400-A189-0B3094C00F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9230" y="3260497"/>
            <a:ext cx="475764" cy="4757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B6BE9BD-E497-4E87-9951-A701A39D764D}"/>
              </a:ext>
            </a:extLst>
          </p:cNvPr>
          <p:cNvSpPr txBox="1"/>
          <p:nvPr/>
        </p:nvSpPr>
        <p:spPr>
          <a:xfrm>
            <a:off x="2831649" y="1775360"/>
            <a:ext cx="70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API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CFB112-C032-4F1B-8BF9-B6822C078CC2}"/>
              </a:ext>
            </a:extLst>
          </p:cNvPr>
          <p:cNvSpPr txBox="1"/>
          <p:nvPr/>
        </p:nvSpPr>
        <p:spPr>
          <a:xfrm>
            <a:off x="3079132" y="3536771"/>
            <a:ext cx="1026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MQTT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0900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DF28817-3463-4ECF-B69A-68C564400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4D8D307-90DF-4D74-8FAA-3AA356C6A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ДЕТАЛИ РЕАЛИЗАЦИИ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7C6F818-91F5-44CF-A427-0937BF7D7D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3" t="-214" r="5224" b="26492"/>
          <a:stretch/>
        </p:blipFill>
        <p:spPr>
          <a:xfrm>
            <a:off x="3556289" y="1449889"/>
            <a:ext cx="4654806" cy="39806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1CD7BC-CF7F-4948-B2EA-7AE4CDC7FC3B}"/>
              </a:ext>
            </a:extLst>
          </p:cNvPr>
          <p:cNvSpPr txBox="1"/>
          <p:nvPr/>
        </p:nvSpPr>
        <p:spPr>
          <a:xfrm>
            <a:off x="3589537" y="5631330"/>
            <a:ext cx="4588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Схема платы управления увлажнителем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6DE891C-D9E0-4A6B-8CE4-E2FCED70D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2032" y="1120649"/>
            <a:ext cx="1788822" cy="165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EC8F0A2-17AA-48AE-83E1-0C5F30264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9945" y="4741482"/>
            <a:ext cx="1534579" cy="153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C357777-0003-4628-B13E-5D8605381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443" y="2241984"/>
            <a:ext cx="2521155" cy="190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503ED294-1DF9-4914-BAEB-04257FE7D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241" y="3972000"/>
            <a:ext cx="1610032" cy="161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17D8B8E5-1A40-4FF5-8BA5-5A33121C1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4545" y="3909485"/>
            <a:ext cx="1610032" cy="161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3BE53DB0-32F9-478A-B7C2-D6C6F660F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23" y="999144"/>
            <a:ext cx="2910341" cy="291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Рисунок 14" descr="Стрелка вниз">
            <a:extLst>
              <a:ext uri="{FF2B5EF4-FFF2-40B4-BE49-F238E27FC236}">
                <a16:creationId xmlns:a16="http://schemas.microsoft.com/office/drawing/2014/main" id="{2519C0BD-8763-4D29-AA5E-D72BA9A2AA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3599894" y="1550192"/>
            <a:ext cx="914400" cy="1701615"/>
          </a:xfrm>
          <a:prstGeom prst="rect">
            <a:avLst/>
          </a:prstGeom>
        </p:spPr>
      </p:pic>
      <p:pic>
        <p:nvPicPr>
          <p:cNvPr id="16" name="Рисунок 15" descr="Стрелка вниз">
            <a:extLst>
              <a:ext uri="{FF2B5EF4-FFF2-40B4-BE49-F238E27FC236}">
                <a16:creationId xmlns:a16="http://schemas.microsoft.com/office/drawing/2014/main" id="{E49C1758-586D-4E2E-89A2-D345FFC563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3345207" y="4433231"/>
            <a:ext cx="914400" cy="1701615"/>
          </a:xfrm>
          <a:prstGeom prst="rect">
            <a:avLst/>
          </a:prstGeom>
        </p:spPr>
      </p:pic>
      <p:pic>
        <p:nvPicPr>
          <p:cNvPr id="18" name="Рисунок 17" descr="Стрелка вниз">
            <a:extLst>
              <a:ext uri="{FF2B5EF4-FFF2-40B4-BE49-F238E27FC236}">
                <a16:creationId xmlns:a16="http://schemas.microsoft.com/office/drawing/2014/main" id="{28A6641A-5433-4461-9AE0-C675E89EEF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7797499" y="1587279"/>
            <a:ext cx="914400" cy="1701615"/>
          </a:xfrm>
          <a:prstGeom prst="rect">
            <a:avLst/>
          </a:prstGeom>
        </p:spPr>
      </p:pic>
      <p:pic>
        <p:nvPicPr>
          <p:cNvPr id="21" name="Рисунок 20" descr="Стрелка вниз">
            <a:extLst>
              <a:ext uri="{FF2B5EF4-FFF2-40B4-BE49-F238E27FC236}">
                <a16:creationId xmlns:a16="http://schemas.microsoft.com/office/drawing/2014/main" id="{46D3C776-0C52-4AF8-9AF1-04B35C2D87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7762758" y="2532432"/>
            <a:ext cx="914400" cy="1701615"/>
          </a:xfrm>
          <a:prstGeom prst="rect">
            <a:avLst/>
          </a:prstGeom>
        </p:spPr>
      </p:pic>
      <p:pic>
        <p:nvPicPr>
          <p:cNvPr id="22" name="Рисунок 21" descr="Стрелка вниз">
            <a:extLst>
              <a:ext uri="{FF2B5EF4-FFF2-40B4-BE49-F238E27FC236}">
                <a16:creationId xmlns:a16="http://schemas.microsoft.com/office/drawing/2014/main" id="{825A02EF-9098-44BA-A07A-4807EF5EA3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7762759" y="3414921"/>
            <a:ext cx="914400" cy="1701615"/>
          </a:xfrm>
          <a:prstGeom prst="rect">
            <a:avLst/>
          </a:prstGeom>
        </p:spPr>
      </p:pic>
      <p:pic>
        <p:nvPicPr>
          <p:cNvPr id="24" name="Рисунок 23" descr="Стрелка вниз">
            <a:extLst>
              <a:ext uri="{FF2B5EF4-FFF2-40B4-BE49-F238E27FC236}">
                <a16:creationId xmlns:a16="http://schemas.microsoft.com/office/drawing/2014/main" id="{E841D893-C640-496A-848B-3E3B5E442D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8395786">
            <a:off x="7637576" y="4332380"/>
            <a:ext cx="914400" cy="170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387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2F6F289-1ADF-4E66-A46A-F6E605577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F063DD0-A0AF-4F2C-B8EE-FE14F99FA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Детали реализации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47BF09-6E59-4275-A378-3DE7BE7A0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26" y="1905933"/>
            <a:ext cx="5004751" cy="4242489"/>
          </a:xfrm>
          <a:prstGeom prst="rect">
            <a:avLst/>
          </a:prstGeom>
        </p:spPr>
      </p:pic>
      <p:pic>
        <p:nvPicPr>
          <p:cNvPr id="7" name="Picture 6" descr="https://sun1-88.userapi.com/4k0Omf5xwlvNLKoPeXNRpAOu7kaIud41F9vBNA/Dc8a-2mqnlE.jpg">
            <a:extLst>
              <a:ext uri="{FF2B5EF4-FFF2-40B4-BE49-F238E27FC236}">
                <a16:creationId xmlns:a16="http://schemas.microsoft.com/office/drawing/2014/main" id="{3148D0BB-9AB2-4E4C-BBE7-14E5CA550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7020643" y="2525970"/>
            <a:ext cx="3745679" cy="280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6567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20CA42A-EB2F-4683-A34F-0DA5C1532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9190850-D3FC-405F-8416-84EE3578B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ЦЕЛЕВАЯ АУДИТОРИЯ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DB70F13-80E3-4D36-83BD-CAE6B5DCAF55}"/>
              </a:ext>
            </a:extLst>
          </p:cNvPr>
          <p:cNvSpPr/>
          <p:nvPr/>
        </p:nvSpPr>
        <p:spPr>
          <a:xfrm>
            <a:off x="646778" y="1167600"/>
            <a:ext cx="1014874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Домохозяйства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Спорт залы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Офисные помещения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Медицинские учреждения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endParaRPr lang="ru-RU" dirty="0"/>
          </a:p>
        </p:txBody>
      </p:sp>
      <p:pic>
        <p:nvPicPr>
          <p:cNvPr id="9" name="Picture 10" descr="https://zetzet.ru/wa-data/public/shop/img/uvlazhnitel-vozduha-xiaomi-smartmi-air-humidifier-008.jpg">
            <a:extLst>
              <a:ext uri="{FF2B5EF4-FFF2-40B4-BE49-F238E27FC236}">
                <a16:creationId xmlns:a16="http://schemas.microsoft.com/office/drawing/2014/main" id="{01F77115-55F0-4A9C-9342-44D0CDAFD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41" y="4003934"/>
            <a:ext cx="4557102" cy="208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D07B3DEC-13C5-44FC-BD52-9E168ED1C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287" y="1792196"/>
            <a:ext cx="3627107" cy="429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267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5598DD8-B74F-475D-A8F8-B5554040B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4C77679-A082-477A-B973-9F939515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РАСЧЕТЫ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40E939-8D1E-41C6-BD8B-AB359A668EBE}"/>
              </a:ext>
            </a:extLst>
          </p:cNvPr>
          <p:cNvSpPr txBox="1"/>
          <p:nvPr/>
        </p:nvSpPr>
        <p:spPr>
          <a:xfrm>
            <a:off x="545869" y="1579420"/>
            <a:ext cx="372862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/>
              <a:t>Цена устройства: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NodeMCU</a:t>
            </a:r>
            <a:r>
              <a:rPr lang="en-US" dirty="0"/>
              <a:t> V3 x2</a:t>
            </a:r>
            <a:r>
              <a:rPr lang="ru-RU" dirty="0"/>
              <a:t> – </a:t>
            </a:r>
            <a:r>
              <a:rPr lang="en-US" dirty="0"/>
              <a:t>420</a:t>
            </a:r>
            <a:r>
              <a:rPr lang="ru-RU" dirty="0"/>
              <a:t> р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Датчик влажности – 2 </a:t>
            </a:r>
            <a:r>
              <a:rPr lang="en-US" dirty="0"/>
              <a:t>x 200</a:t>
            </a:r>
            <a:r>
              <a:rPr lang="ru-RU" dirty="0"/>
              <a:t> р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Простой увлажнитель без автоматизаций – </a:t>
            </a:r>
            <a:r>
              <a:rPr lang="en-US" dirty="0"/>
              <a:t>1600</a:t>
            </a:r>
            <a:r>
              <a:rPr lang="ru-RU" dirty="0"/>
              <a:t> р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Остальные компоненты – 500 р</a:t>
            </a:r>
          </a:p>
          <a:p>
            <a:pPr>
              <a:lnSpc>
                <a:spcPct val="150000"/>
              </a:lnSpc>
            </a:pPr>
            <a:r>
              <a:rPr lang="ru-RU" b="1" dirty="0"/>
              <a:t>Итого: </a:t>
            </a:r>
            <a:r>
              <a:rPr lang="en-US" dirty="0"/>
              <a:t>29</a:t>
            </a:r>
            <a:r>
              <a:rPr lang="ru-RU" dirty="0"/>
              <a:t>20 р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8DE598D-1C7B-4738-8692-8344F7D977D2}"/>
              </a:ext>
            </a:extLst>
          </p:cNvPr>
          <p:cNvSpPr/>
          <p:nvPr/>
        </p:nvSpPr>
        <p:spPr>
          <a:xfrm>
            <a:off x="4632960" y="1579420"/>
            <a:ext cx="7388629" cy="2126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/>
              <a:t>Энергопотребление датчика влажности </a:t>
            </a:r>
            <a:r>
              <a:rPr lang="ru-RU" b="1" dirty="0" err="1"/>
              <a:t>энергоэффективном</a:t>
            </a:r>
            <a:r>
              <a:rPr lang="ru-RU" b="1" dirty="0"/>
              <a:t> режиме: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Замеры миллиамперметром показали, что потребление устройства  примерно 0,003</a:t>
            </a:r>
            <a:r>
              <a:rPr lang="en-US" dirty="0"/>
              <a:t>a 12</a:t>
            </a:r>
            <a:r>
              <a:rPr lang="ru-RU" dirty="0"/>
              <a:t>В 0,036</a:t>
            </a:r>
            <a:r>
              <a:rPr lang="en-US" dirty="0"/>
              <a:t>WH </a:t>
            </a:r>
            <a:r>
              <a:rPr lang="ru-RU" dirty="0"/>
              <a:t>чего примерно хватит на 1 месяц автономной работы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Имеется возможность работы от </a:t>
            </a:r>
            <a:r>
              <a:rPr lang="en-US" dirty="0"/>
              <a:t>USB </a:t>
            </a:r>
            <a:r>
              <a:rPr lang="ru-RU" dirty="0"/>
              <a:t>источника питания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D2B38D-5069-45F4-A31A-6E81BA18A73D}"/>
              </a:ext>
            </a:extLst>
          </p:cNvPr>
          <p:cNvSpPr txBox="1"/>
          <p:nvPr/>
        </p:nvSpPr>
        <p:spPr>
          <a:xfrm>
            <a:off x="471928" y="4825540"/>
            <a:ext cx="5092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/>
              <a:t>Цена на аналогичные устройства:</a:t>
            </a:r>
          </a:p>
          <a:p>
            <a:pPr>
              <a:lnSpc>
                <a:spcPct val="150000"/>
              </a:lnSpc>
            </a:pPr>
            <a:r>
              <a:rPr lang="ru-RU" dirty="0"/>
              <a:t>Цены варьируются в пределах от 7 до 1</a:t>
            </a:r>
            <a:r>
              <a:rPr lang="en-US" dirty="0"/>
              <a:t>3</a:t>
            </a:r>
            <a:r>
              <a:rPr lang="ru-RU" dirty="0"/>
              <a:t> тыс. руб.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213674B-9394-49F7-B12A-AC9760513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118" y="3934782"/>
            <a:ext cx="2671205" cy="200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8706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1900383-94C1-4306-841E-2BB72BFF1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A5187C8-D771-4279-9FB9-17DDE88D4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5FD2D06-D42B-4E91-9479-3244230B3912}"/>
              </a:ext>
            </a:extLst>
          </p:cNvPr>
          <p:cNvSpPr/>
          <p:nvPr/>
        </p:nvSpPr>
        <p:spPr>
          <a:xfrm>
            <a:off x="6190906" y="1309238"/>
            <a:ext cx="4998026" cy="4204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b="1" dirty="0"/>
              <a:t>Планы на будущее: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Перевести устройство с самодельных плат на заводские печатные платы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Добавить возможность интеграции с увлажнителями разных производителей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Перевести серверную составляющую на смартфон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Доработать интеграцию со </a:t>
            </a:r>
            <a:r>
              <a:rPr lang="en-US" dirty="0"/>
              <a:t>SmartThings</a:t>
            </a:r>
            <a:endParaRPr lang="ru-RU" dirty="0"/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Оптимизировать программное обеспечение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67BCCB-0BAA-4AC9-BD42-CD11655FB897}"/>
              </a:ext>
            </a:extLst>
          </p:cNvPr>
          <p:cNvSpPr txBox="1"/>
          <p:nvPr/>
        </p:nvSpPr>
        <p:spPr>
          <a:xfrm>
            <a:off x="545868" y="1309238"/>
            <a:ext cx="592024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/>
              <a:t>Было реализовано: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Полностью функционирующее устройство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Программный комплекс сопряжения устройств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6" name="Рисунок 5" descr="Изображение выглядит как стол, внутренний, сидит, удаленный&#10;&#10;Автоматически созданное описание">
            <a:extLst>
              <a:ext uri="{FF2B5EF4-FFF2-40B4-BE49-F238E27FC236}">
                <a16:creationId xmlns:a16="http://schemas.microsoft.com/office/drawing/2014/main" id="{AC9A2F92-E2AE-4D78-B5A6-24CFD41A1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68" y="2690327"/>
            <a:ext cx="4031148" cy="403114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7CA707A-D512-4B2D-834D-F4DF040CA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41" y="3388025"/>
            <a:ext cx="977763" cy="97776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B09278F-D885-48B8-9218-963046EB3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68" y="2117151"/>
            <a:ext cx="2579887" cy="1816637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текст, знак&#10;&#10;Автоматически созданное описание">
            <a:extLst>
              <a:ext uri="{FF2B5EF4-FFF2-40B4-BE49-F238E27FC236}">
                <a16:creationId xmlns:a16="http://schemas.microsoft.com/office/drawing/2014/main" id="{38C23CDD-E987-470F-B24A-EE158253E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710377" y="3319646"/>
            <a:ext cx="976014" cy="111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28527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9952</TotalTime>
  <Words>329</Words>
  <Application>Microsoft Office PowerPoint</Application>
  <PresentationFormat>Широкоэкранный</PresentationFormat>
  <Paragraphs>67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3" baseType="lpstr">
      <vt:lpstr>Arial</vt:lpstr>
      <vt:lpstr>Calibri</vt:lpstr>
      <vt:lpstr>Тема Office</vt:lpstr>
      <vt:lpstr>Разработка умного увлажнителя  Сахаров Владислав Игоревич  Руководитель: Миронов Антон Николаевич  МИРЭА - Российский технологический университет  11.11.2020</vt:lpstr>
      <vt:lpstr>ПРОБЛЕМА</vt:lpstr>
      <vt:lpstr>АРХИТЕКТУРА РЕШЕНИЯ</vt:lpstr>
      <vt:lpstr>НАШЕ РЕШЕНИЕ</vt:lpstr>
      <vt:lpstr>ДЕТАЛИ РЕАЛИЗАЦИИ</vt:lpstr>
      <vt:lpstr>Детали реализации</vt:lpstr>
      <vt:lpstr>ЦЕЛЕВАЯ АУДИТОРИЯ</vt:lpstr>
      <vt:lpstr>РАСЧЕТЫ</vt:lpstr>
      <vt:lpstr>ЗАКЛЮЧЕНИЕ</vt:lpstr>
      <vt:lpstr>Разработка умного увлажнителя  Сахаров Владислав Игоревич  Руководитель: Миронов Антон Николаевич  МИРЭА - Российский технологический университет  11.11.2020</vt:lpstr>
    </vt:vector>
  </TitlesOfParts>
  <Company>VistaVideo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Roman Lesovoy</dc:creator>
  <cp:lastModifiedBy>1</cp:lastModifiedBy>
  <cp:revision>212</cp:revision>
  <dcterms:created xsi:type="dcterms:W3CDTF">2018-05-28T23:03:13Z</dcterms:created>
  <dcterms:modified xsi:type="dcterms:W3CDTF">2020-11-06T12:39:31Z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</Properties>
</file>